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75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6" r:id="rId21"/>
    <p:sldId id="277" r:id="rId22"/>
    <p:sldId id="274" r:id="rId2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E8E91E-9658-4CB7-91F8-15093611A7A9}" type="datetimeFigureOut">
              <a:rPr lang="en-US" smtClean="0"/>
              <a:pPr/>
              <a:t>4/10/2012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5378BC-CADD-40A1-979B-6C63F380B52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E8E91E-9658-4CB7-91F8-15093611A7A9}" type="datetimeFigureOut">
              <a:rPr lang="en-US" smtClean="0"/>
              <a:pPr/>
              <a:t>4/10/2012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5378BC-CADD-40A1-979B-6C63F380B52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E8E91E-9658-4CB7-91F8-15093611A7A9}" type="datetimeFigureOut">
              <a:rPr lang="en-US" smtClean="0"/>
              <a:pPr/>
              <a:t>4/10/2012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5378BC-CADD-40A1-979B-6C63F380B52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E8E91E-9658-4CB7-91F8-15093611A7A9}" type="datetimeFigureOut">
              <a:rPr lang="en-US" smtClean="0"/>
              <a:pPr/>
              <a:t>4/10/2012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5378BC-CADD-40A1-979B-6C63F380B52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E8E91E-9658-4CB7-91F8-15093611A7A9}" type="datetimeFigureOut">
              <a:rPr lang="en-US" smtClean="0"/>
              <a:pPr/>
              <a:t>4/10/2012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5378BC-CADD-40A1-979B-6C63F380B52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E8E91E-9658-4CB7-91F8-15093611A7A9}" type="datetimeFigureOut">
              <a:rPr lang="en-US" smtClean="0"/>
              <a:pPr/>
              <a:t>4/10/2012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5378BC-CADD-40A1-979B-6C63F380B52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E8E91E-9658-4CB7-91F8-15093611A7A9}" type="datetimeFigureOut">
              <a:rPr lang="en-US" smtClean="0"/>
              <a:pPr/>
              <a:t>4/10/2012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5378BC-CADD-40A1-979B-6C63F380B52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E8E91E-9658-4CB7-91F8-15093611A7A9}" type="datetimeFigureOut">
              <a:rPr lang="en-US" smtClean="0"/>
              <a:pPr/>
              <a:t>4/10/2012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5378BC-CADD-40A1-979B-6C63F380B52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E8E91E-9658-4CB7-91F8-15093611A7A9}" type="datetimeFigureOut">
              <a:rPr lang="en-US" smtClean="0"/>
              <a:pPr/>
              <a:t>4/10/2012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5378BC-CADD-40A1-979B-6C63F380B52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E8E91E-9658-4CB7-91F8-15093611A7A9}" type="datetimeFigureOut">
              <a:rPr lang="en-US" smtClean="0"/>
              <a:pPr/>
              <a:t>4/10/2012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5378BC-CADD-40A1-979B-6C63F380B52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E8E91E-9658-4CB7-91F8-15093611A7A9}" type="datetimeFigureOut">
              <a:rPr lang="en-US" smtClean="0"/>
              <a:pPr/>
              <a:t>4/10/2012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C55378BC-CADD-40A1-979B-6C63F380B521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36E8E91E-9658-4CB7-91F8-15093611A7A9}" type="datetimeFigureOut">
              <a:rPr lang="en-US" smtClean="0"/>
              <a:pPr/>
              <a:t>4/10/2012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C55378BC-CADD-40A1-979B-6C63F380B521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3124200"/>
          </a:xfrm>
        </p:spPr>
        <p:txBody>
          <a:bodyPr>
            <a:normAutofit/>
          </a:bodyPr>
          <a:lstStyle/>
          <a:p>
            <a:pPr algn="ctr"/>
            <a:r>
              <a:rPr lang="en-US" dirty="0" smtClean="0"/>
              <a:t>National Recreation Areas: Innovative Concepts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60835187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685800" y="704850"/>
            <a:ext cx="7543800" cy="1143000"/>
          </a:xfrm>
        </p:spPr>
        <p:txBody>
          <a:bodyPr/>
          <a:lstStyle/>
          <a:p>
            <a:r>
              <a:rPr lang="en-US" dirty="0" smtClean="0"/>
              <a:t>Boston Harbor Island NRA</a:t>
            </a:r>
            <a:endParaRPr 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1981200"/>
            <a:ext cx="5867400" cy="434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259552259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Boston Islands Harbor Partnership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590800"/>
            <a:ext cx="8229600" cy="3733800"/>
          </a:xfrm>
        </p:spPr>
        <p:txBody>
          <a:bodyPr/>
          <a:lstStyle/>
          <a:p>
            <a:r>
              <a:rPr lang="en-US" dirty="0" smtClean="0"/>
              <a:t>13 Members</a:t>
            </a:r>
          </a:p>
          <a:p>
            <a:endParaRPr lang="en-US" dirty="0"/>
          </a:p>
          <a:p>
            <a:r>
              <a:rPr lang="en-US" dirty="0" smtClean="0"/>
              <a:t>Coordinates activities of federal, state, and local authorities and private sector</a:t>
            </a:r>
          </a:p>
          <a:p>
            <a:endParaRPr lang="en-US" dirty="0"/>
          </a:p>
          <a:p>
            <a:r>
              <a:rPr lang="en-US" dirty="0" smtClean="0"/>
              <a:t>Develops and implements a shared management plan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97216343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39963" y="914400"/>
            <a:ext cx="4664075" cy="5532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105832076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Authorities &amp; Responsibilities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Hold hearings</a:t>
            </a:r>
          </a:p>
          <a:p>
            <a:endParaRPr lang="en-US" dirty="0" smtClean="0"/>
          </a:p>
          <a:p>
            <a:r>
              <a:rPr lang="en-US" dirty="0" smtClean="0"/>
              <a:t>Seek and accept donations of funds, services, or property</a:t>
            </a:r>
          </a:p>
          <a:p>
            <a:pPr marL="0" indent="0">
              <a:buNone/>
            </a:pPr>
            <a:endParaRPr lang="en-US" dirty="0" smtClean="0"/>
          </a:p>
          <a:p>
            <a:r>
              <a:rPr lang="en-US" dirty="0" smtClean="0"/>
              <a:t>Authority to obtain by purchase, rental, or donation facilities and services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94878822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Partnership Governance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743200"/>
            <a:ext cx="8229600" cy="3581400"/>
          </a:xfrm>
        </p:spPr>
        <p:txBody>
          <a:bodyPr/>
          <a:lstStyle/>
          <a:p>
            <a:pPr marL="0" indent="0" algn="ctr">
              <a:buNone/>
            </a:pPr>
            <a:r>
              <a:rPr lang="en-US" dirty="0" smtClean="0"/>
              <a:t>State and local entities retain their jurisdictions but coordinate management of lands that are partner units of the recreation area to conform to provisions of the jointly created management plan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75200020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Management Plan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Created by the governing partnership</a:t>
            </a:r>
          </a:p>
          <a:p>
            <a:endParaRPr lang="en-US" dirty="0"/>
          </a:p>
          <a:p>
            <a:r>
              <a:rPr lang="en-US" dirty="0" smtClean="0"/>
              <a:t>Identifies areas for placement of park facilities or infrastructure</a:t>
            </a:r>
          </a:p>
          <a:p>
            <a:endParaRPr lang="en-US" dirty="0"/>
          </a:p>
          <a:p>
            <a:r>
              <a:rPr lang="en-US" dirty="0" smtClean="0"/>
              <a:t>Can identify different types of recreational use areas</a:t>
            </a:r>
          </a:p>
          <a:p>
            <a:endParaRPr lang="en-US" dirty="0"/>
          </a:p>
          <a:p>
            <a:r>
              <a:rPr lang="en-US" dirty="0" smtClean="0"/>
              <a:t>NPS is part of the partnership and plan development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36385557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533400" y="704850"/>
            <a:ext cx="7696200" cy="1143000"/>
          </a:xfrm>
        </p:spPr>
        <p:txBody>
          <a:bodyPr/>
          <a:lstStyle/>
          <a:p>
            <a:r>
              <a:rPr lang="en-US" dirty="0" smtClean="0"/>
              <a:t>Santa Monica Mountains NRA</a:t>
            </a:r>
            <a:endParaRPr lang="en-US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2362199"/>
            <a:ext cx="6096000" cy="38100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126542878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Santa Monica Mountains NRA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Governance Model</a:t>
            </a:r>
          </a:p>
          <a:p>
            <a:pPr marL="0" indent="0">
              <a:buNone/>
            </a:pPr>
            <a:endParaRPr lang="en-US" dirty="0"/>
          </a:p>
          <a:p>
            <a:r>
              <a:rPr lang="en-US" dirty="0" smtClean="0"/>
              <a:t>Park owns 15 percent of lands</a:t>
            </a:r>
          </a:p>
          <a:p>
            <a:pPr marL="0" indent="0">
              <a:buNone/>
            </a:pPr>
            <a:endParaRPr lang="en-US" dirty="0" smtClean="0"/>
          </a:p>
          <a:p>
            <a:r>
              <a:rPr lang="en-US" dirty="0" smtClean="0"/>
              <a:t>All partners operate in loose “council of governments” model</a:t>
            </a:r>
          </a:p>
          <a:p>
            <a:endParaRPr lang="en-US" dirty="0"/>
          </a:p>
          <a:p>
            <a:r>
              <a:rPr lang="en-US" dirty="0" smtClean="0"/>
              <a:t>Jointly develop a general management plan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3872571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Bottom Line?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133600"/>
            <a:ext cx="8229600" cy="4191000"/>
          </a:xfrm>
        </p:spPr>
        <p:txBody>
          <a:bodyPr/>
          <a:lstStyle/>
          <a:p>
            <a:r>
              <a:rPr lang="en-US" dirty="0" smtClean="0"/>
              <a:t>No one-size-fits-all</a:t>
            </a:r>
          </a:p>
          <a:p>
            <a:endParaRPr lang="en-US" dirty="0"/>
          </a:p>
          <a:p>
            <a:r>
              <a:rPr lang="en-US" dirty="0" smtClean="0"/>
              <a:t>Significant flexibility through planning and study process leading up to legislation</a:t>
            </a:r>
          </a:p>
          <a:p>
            <a:endParaRPr lang="en-US" dirty="0"/>
          </a:p>
          <a:p>
            <a:r>
              <a:rPr lang="en-US" dirty="0" smtClean="0"/>
              <a:t>Must have nationally significant attributes</a:t>
            </a:r>
          </a:p>
          <a:p>
            <a:endParaRPr lang="en-US" dirty="0"/>
          </a:p>
          <a:p>
            <a:r>
              <a:rPr lang="en-US" dirty="0" smtClean="0"/>
              <a:t>Must be suitable and feasible to manage as a park unit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09940280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57200" y="2209800"/>
            <a:ext cx="8229600" cy="4114800"/>
          </a:xfrm>
        </p:spPr>
        <p:txBody>
          <a:bodyPr/>
          <a:lstStyle/>
          <a:p>
            <a:r>
              <a:rPr lang="en-US" dirty="0" smtClean="0"/>
              <a:t>Flexibility  in design</a:t>
            </a:r>
          </a:p>
          <a:p>
            <a:endParaRPr lang="en-US" dirty="0"/>
          </a:p>
          <a:p>
            <a:r>
              <a:rPr lang="en-US" dirty="0" smtClean="0"/>
              <a:t>Must generally fit within national park purposes</a:t>
            </a:r>
          </a:p>
          <a:p>
            <a:endParaRPr lang="en-US" dirty="0"/>
          </a:p>
          <a:p>
            <a:r>
              <a:rPr lang="en-US" dirty="0" smtClean="0"/>
              <a:t>Legislation can tailor some provisions to needs of the area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20192957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America’s Parks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9854" y="1905001"/>
            <a:ext cx="3939746" cy="43948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8200" y="1905001"/>
            <a:ext cx="4038600" cy="43948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203362313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Next Steps: Reconnaissance Study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Describe Features of Area under Consideration</a:t>
            </a:r>
          </a:p>
          <a:p>
            <a:pPr lvl="1"/>
            <a:r>
              <a:rPr lang="en-US" dirty="0" smtClean="0"/>
              <a:t>Biodiversity</a:t>
            </a:r>
          </a:p>
          <a:p>
            <a:pPr lvl="1"/>
            <a:r>
              <a:rPr lang="en-US" dirty="0" smtClean="0"/>
              <a:t>Historic &amp; Cultural Assets</a:t>
            </a:r>
          </a:p>
          <a:p>
            <a:pPr lvl="1"/>
            <a:r>
              <a:rPr lang="en-US" dirty="0" smtClean="0"/>
              <a:t>Other Nationally Significant Features</a:t>
            </a:r>
          </a:p>
          <a:p>
            <a:pPr lvl="1"/>
            <a:endParaRPr lang="en-US" dirty="0" smtClean="0"/>
          </a:p>
          <a:p>
            <a:r>
              <a:rPr lang="en-US" dirty="0" smtClean="0"/>
              <a:t>Identify More Precisely Constituent Partners</a:t>
            </a:r>
          </a:p>
          <a:p>
            <a:endParaRPr lang="en-US" dirty="0" smtClean="0"/>
          </a:p>
          <a:p>
            <a:r>
              <a:rPr lang="en-US" dirty="0" smtClean="0"/>
              <a:t>Develop Governance Model in More Detail</a:t>
            </a:r>
            <a:endParaRPr lang="en-US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And…..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Continue to Build Local Support</a:t>
            </a:r>
          </a:p>
          <a:p>
            <a:pPr lvl="1"/>
            <a:r>
              <a:rPr lang="en-US" dirty="0" smtClean="0"/>
              <a:t>Steering Committee</a:t>
            </a:r>
          </a:p>
          <a:p>
            <a:pPr lvl="1"/>
            <a:r>
              <a:rPr lang="en-US" dirty="0" smtClean="0"/>
              <a:t>Partners Coalition</a:t>
            </a:r>
          </a:p>
          <a:p>
            <a:pPr lvl="1"/>
            <a:r>
              <a:rPr lang="en-US" dirty="0" smtClean="0"/>
              <a:t>Outreach</a:t>
            </a:r>
          </a:p>
          <a:p>
            <a:pPr lvl="1"/>
            <a:endParaRPr lang="en-US" dirty="0" smtClean="0"/>
          </a:p>
          <a:p>
            <a:r>
              <a:rPr lang="en-US" dirty="0" smtClean="0"/>
              <a:t>Work with Members of Congress—Several Pathways</a:t>
            </a:r>
          </a:p>
          <a:p>
            <a:pPr lvl="1"/>
            <a:r>
              <a:rPr lang="en-US" dirty="0" smtClean="0"/>
              <a:t>Authorize Special Resource Study by NPS</a:t>
            </a:r>
          </a:p>
          <a:p>
            <a:pPr lvl="1"/>
            <a:r>
              <a:rPr lang="en-US" dirty="0" smtClean="0"/>
              <a:t>Or Congressional Action on Designation</a:t>
            </a:r>
          </a:p>
          <a:p>
            <a:endParaRPr lang="en-US" dirty="0" smtClean="0"/>
          </a:p>
          <a:p>
            <a:r>
              <a:rPr lang="en-US" dirty="0" smtClean="0"/>
              <a:t>Engage with National Park Service</a:t>
            </a:r>
          </a:p>
          <a:p>
            <a:pPr lvl="1">
              <a:buNone/>
            </a:pPr>
            <a:endParaRPr lang="en-US" dirty="0" smtClean="0"/>
          </a:p>
          <a:p>
            <a:pPr lvl="1"/>
            <a:endParaRPr lang="en-US" dirty="0" smtClean="0"/>
          </a:p>
          <a:p>
            <a:pPr lvl="1"/>
            <a:endParaRPr lang="en-US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838200" y="704850"/>
            <a:ext cx="7391400" cy="1143000"/>
          </a:xfrm>
        </p:spPr>
        <p:txBody>
          <a:bodyPr/>
          <a:lstStyle/>
          <a:p>
            <a:r>
              <a:rPr lang="en-US" dirty="0" smtClean="0"/>
              <a:t>Inspiration of Place</a:t>
            </a:r>
            <a:endParaRPr lang="en-US" dirty="0"/>
          </a:p>
        </p:txBody>
      </p:sp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600" y="2362200"/>
            <a:ext cx="6172200" cy="3886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278541086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95925" y="2505074"/>
            <a:ext cx="2657474" cy="2981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981201"/>
            <a:ext cx="3680086" cy="3733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48075" y="2195512"/>
            <a:ext cx="1847850" cy="2466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18 National Recreation Areas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2133620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4 Urban National Recreation Areas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438400"/>
            <a:ext cx="8229600" cy="3886200"/>
          </a:xfrm>
        </p:spPr>
        <p:txBody>
          <a:bodyPr>
            <a:normAutofit/>
          </a:bodyPr>
          <a:lstStyle/>
          <a:p>
            <a:r>
              <a:rPr lang="en-US" sz="4000" dirty="0" smtClean="0"/>
              <a:t>Santa Monica Mountains</a:t>
            </a:r>
          </a:p>
          <a:p>
            <a:r>
              <a:rPr lang="en-US" sz="4000" dirty="0" smtClean="0"/>
              <a:t>Golden Gate in San Francisco</a:t>
            </a:r>
          </a:p>
          <a:p>
            <a:r>
              <a:rPr lang="en-US" sz="4000" dirty="0" smtClean="0"/>
              <a:t>Boston Harbor Islands</a:t>
            </a:r>
          </a:p>
          <a:p>
            <a:r>
              <a:rPr lang="en-US" sz="4000" dirty="0" smtClean="0"/>
              <a:t>Gateway (New York/New Jersey)</a:t>
            </a:r>
            <a:endParaRPr lang="en-US" sz="4000" dirty="0"/>
          </a:p>
        </p:txBody>
      </p:sp>
    </p:spTree>
    <p:extLst>
      <p:ext uri="{BB962C8B-B14F-4D97-AF65-F5344CB8AC3E}">
        <p14:creationId xmlns="" xmlns:p14="http://schemas.microsoft.com/office/powerpoint/2010/main" val="295111078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en-US" sz="4400" dirty="0" smtClean="0"/>
              <a:t/>
            </a:r>
            <a:br>
              <a:rPr lang="en-US" sz="4400" dirty="0" smtClean="0"/>
            </a:br>
            <a:r>
              <a:rPr lang="en-US" sz="4400" dirty="0"/>
              <a:t/>
            </a:r>
            <a:br>
              <a:rPr lang="en-US" sz="4400" dirty="0"/>
            </a:br>
            <a:r>
              <a:rPr lang="en-US" sz="4400" dirty="0" smtClean="0"/>
              <a:t/>
            </a:r>
            <a:br>
              <a:rPr lang="en-US" sz="4400" dirty="0" smtClean="0"/>
            </a:br>
            <a:r>
              <a:rPr lang="en-US" sz="4400" dirty="0" smtClean="0"/>
              <a:t>Common Theme: National </a:t>
            </a:r>
            <a:br>
              <a:rPr lang="en-US" sz="4400" dirty="0" smtClean="0"/>
            </a:br>
            <a:r>
              <a:rPr lang="en-US" sz="4400" dirty="0" smtClean="0"/>
              <a:t>Significance</a:t>
            </a:r>
            <a:endParaRPr lang="en-US" sz="4400" dirty="0"/>
          </a:p>
        </p:txBody>
      </p:sp>
      <p:pic>
        <p:nvPicPr>
          <p:cNvPr id="3075" name="Picture 3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57200" y="2106336"/>
            <a:ext cx="4038600" cy="40629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1" y="2286000"/>
            <a:ext cx="3429000" cy="3962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0200" y="2667000"/>
            <a:ext cx="5791199" cy="3276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0200" y="2524124"/>
            <a:ext cx="5410200" cy="3190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38544047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Texas Coast—Key Features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362200"/>
            <a:ext cx="8229600" cy="3733800"/>
          </a:xfrm>
        </p:spPr>
        <p:txBody>
          <a:bodyPr>
            <a:normAutofit/>
          </a:bodyPr>
          <a:lstStyle/>
          <a:p>
            <a:r>
              <a:rPr lang="en-US" sz="3200" dirty="0" smtClean="0"/>
              <a:t>Mosaic of land ownerships</a:t>
            </a:r>
          </a:p>
          <a:p>
            <a:r>
              <a:rPr lang="en-US" sz="3200" dirty="0" smtClean="0"/>
              <a:t>Natural places woven among built environment</a:t>
            </a:r>
          </a:p>
          <a:p>
            <a:r>
              <a:rPr lang="en-US" sz="3200" dirty="0" smtClean="0"/>
              <a:t>Many people and many land uses</a:t>
            </a:r>
          </a:p>
          <a:p>
            <a:r>
              <a:rPr lang="en-US" sz="3200" dirty="0" smtClean="0"/>
              <a:t>Strong, local civic cultures</a:t>
            </a:r>
            <a:endParaRPr lang="en-US" sz="3200" dirty="0"/>
          </a:p>
        </p:txBody>
      </p:sp>
    </p:spTree>
    <p:extLst>
      <p:ext uri="{BB962C8B-B14F-4D97-AF65-F5344CB8AC3E}">
        <p14:creationId xmlns="" xmlns:p14="http://schemas.microsoft.com/office/powerpoint/2010/main" val="34505089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Network Governance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286000"/>
            <a:ext cx="8229600" cy="3505200"/>
          </a:xfrm>
        </p:spPr>
        <p:txBody>
          <a:bodyPr/>
          <a:lstStyle/>
          <a:p>
            <a:r>
              <a:rPr lang="en-US" sz="3200" dirty="0" smtClean="0"/>
              <a:t>Mosaic of land owners &amp; participating partners</a:t>
            </a:r>
          </a:p>
          <a:p>
            <a:endParaRPr lang="en-US" sz="3200" dirty="0"/>
          </a:p>
          <a:p>
            <a:r>
              <a:rPr lang="en-US" sz="3200" dirty="0" smtClean="0"/>
              <a:t>Coordinating organization</a:t>
            </a:r>
          </a:p>
          <a:p>
            <a:endParaRPr lang="en-US" sz="3200" dirty="0"/>
          </a:p>
          <a:p>
            <a:r>
              <a:rPr lang="en-US" sz="3200" dirty="0" smtClean="0"/>
              <a:t>Shared management plan</a:t>
            </a:r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419529573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Network Governance--Context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133600"/>
            <a:ext cx="8229600" cy="4191000"/>
          </a:xfrm>
        </p:spPr>
        <p:txBody>
          <a:bodyPr>
            <a:normAutofit/>
          </a:bodyPr>
          <a:lstStyle/>
          <a:p>
            <a:r>
              <a:rPr lang="en-US" sz="3200" dirty="0" smtClean="0"/>
              <a:t>Gaining momentum over past 2 decades</a:t>
            </a:r>
          </a:p>
          <a:p>
            <a:pPr marL="0" indent="0">
              <a:buNone/>
            </a:pPr>
            <a:endParaRPr lang="en-US" sz="3200" dirty="0"/>
          </a:p>
          <a:p>
            <a:r>
              <a:rPr lang="en-US" sz="3200" dirty="0" smtClean="0"/>
              <a:t>Concept advanced by 3 successive Presidents in different ways:</a:t>
            </a:r>
          </a:p>
          <a:p>
            <a:pPr lvl="1"/>
            <a:r>
              <a:rPr lang="en-US" sz="3000" dirty="0"/>
              <a:t>C</a:t>
            </a:r>
            <a:r>
              <a:rPr lang="en-US" sz="3000" dirty="0" smtClean="0"/>
              <a:t>ollaborative and Watershed Initiatives</a:t>
            </a:r>
          </a:p>
          <a:p>
            <a:pPr lvl="1"/>
            <a:r>
              <a:rPr lang="en-US" sz="3000" dirty="0" smtClean="0"/>
              <a:t>Cooperative Conservation Initiative</a:t>
            </a:r>
          </a:p>
          <a:p>
            <a:pPr lvl="1"/>
            <a:r>
              <a:rPr lang="en-US" sz="3000" dirty="0" smtClean="0"/>
              <a:t>America’s Great Outdoors Initiative</a:t>
            </a:r>
            <a:endParaRPr lang="en-US" sz="3000" dirty="0"/>
          </a:p>
        </p:txBody>
      </p:sp>
    </p:spTree>
    <p:extLst>
      <p:ext uri="{BB962C8B-B14F-4D97-AF65-F5344CB8AC3E}">
        <p14:creationId xmlns="" xmlns:p14="http://schemas.microsoft.com/office/powerpoint/2010/main" val="329624741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Why Network Governance?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2209800"/>
            <a:ext cx="8229600" cy="1981200"/>
          </a:xfrm>
        </p:spPr>
        <p:txBody>
          <a:bodyPr/>
          <a:lstStyle/>
          <a:p>
            <a:r>
              <a:rPr lang="en-US" dirty="0" smtClean="0"/>
              <a:t>Large, single ownership in urban areas not feasible</a:t>
            </a:r>
          </a:p>
          <a:p>
            <a:endParaRPr lang="en-US" dirty="0"/>
          </a:p>
          <a:p>
            <a:r>
              <a:rPr lang="en-US" dirty="0" smtClean="0"/>
              <a:t>Budget constraints resulting in need for leveraging</a:t>
            </a:r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8513" y="3810000"/>
            <a:ext cx="2466975" cy="2362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68204503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147</TotalTime>
  <Words>400</Words>
  <Application>Microsoft Office PowerPoint</Application>
  <PresentationFormat>On-screen Show (4:3)</PresentationFormat>
  <Paragraphs>100</Paragraphs>
  <Slides>22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3" baseType="lpstr">
      <vt:lpstr>Flow</vt:lpstr>
      <vt:lpstr>National Recreation Areas: Innovative Concepts</vt:lpstr>
      <vt:lpstr>America’s Parks</vt:lpstr>
      <vt:lpstr>18 National Recreation Areas</vt:lpstr>
      <vt:lpstr>4 Urban National Recreation Areas</vt:lpstr>
      <vt:lpstr>   Common Theme: National  Significance</vt:lpstr>
      <vt:lpstr>Texas Coast—Key Features</vt:lpstr>
      <vt:lpstr>Network Governance</vt:lpstr>
      <vt:lpstr>Network Governance--Context</vt:lpstr>
      <vt:lpstr>Why Network Governance?</vt:lpstr>
      <vt:lpstr>Boston Harbor Island NRA</vt:lpstr>
      <vt:lpstr>Boston Islands Harbor Partnership</vt:lpstr>
      <vt:lpstr>Slide 12</vt:lpstr>
      <vt:lpstr>Authorities &amp; Responsibilities</vt:lpstr>
      <vt:lpstr>Partnership Governance</vt:lpstr>
      <vt:lpstr>Management Plan</vt:lpstr>
      <vt:lpstr>Santa Monica Mountains NRA</vt:lpstr>
      <vt:lpstr>Santa Monica Mountains NRA</vt:lpstr>
      <vt:lpstr>Bottom Line?</vt:lpstr>
      <vt:lpstr>Slide 19</vt:lpstr>
      <vt:lpstr>Next Steps: Reconnaissance Study</vt:lpstr>
      <vt:lpstr>And…..</vt:lpstr>
      <vt:lpstr>Inspiration of Place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National Recreation Areas: Innovative Concepts</dc:title>
  <dc:creator>Dell</dc:creator>
  <cp:lastModifiedBy>owner</cp:lastModifiedBy>
  <cp:revision>12</cp:revision>
  <dcterms:created xsi:type="dcterms:W3CDTF">2012-04-03T18:50:28Z</dcterms:created>
  <dcterms:modified xsi:type="dcterms:W3CDTF">2012-04-10T12:38:04Z</dcterms:modified>
</cp:coreProperties>
</file>